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7.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425" r:id="rId25"/>
    <p:sldId id="396" r:id="rId26"/>
    <p:sldId id="279" r:id="rId27"/>
    <p:sldId id="413" r:id="rId28"/>
    <p:sldId id="402" r:id="rId29"/>
    <p:sldId id="420" r:id="rId30"/>
    <p:sldId id="284" r:id="rId31"/>
    <p:sldId id="399" r:id="rId32"/>
    <p:sldId id="285" r:id="rId33"/>
    <p:sldId id="407" r:id="rId34"/>
    <p:sldId id="414" r:id="rId35"/>
    <p:sldId id="405" r:id="rId36"/>
    <p:sldId id="298" r:id="rId37"/>
    <p:sldId id="398" r:id="rId38"/>
    <p:sldId id="300" r:id="rId39"/>
    <p:sldId id="301" r:id="rId40"/>
    <p:sldId id="406" r:id="rId41"/>
    <p:sldId id="306" r:id="rId42"/>
    <p:sldId id="395" r:id="rId43"/>
    <p:sldId id="353" r:id="rId44"/>
    <p:sldId id="354" r:id="rId45"/>
    <p:sldId id="355" r:id="rId46"/>
    <p:sldId id="390" r:id="rId47"/>
    <p:sldId id="358" r:id="rId48"/>
    <p:sldId id="391" r:id="rId49"/>
    <p:sldId id="360" r:id="rId50"/>
    <p:sldId id="362" r:id="rId51"/>
    <p:sldId id="417" r:id="rId52"/>
    <p:sldId id="422" r:id="rId53"/>
    <p:sldId id="363" r:id="rId54"/>
    <p:sldId id="364" r:id="rId55"/>
    <p:sldId id="365" r:id="rId56"/>
    <p:sldId id="366" r:id="rId57"/>
    <p:sldId id="367" r:id="rId58"/>
    <p:sldId id="368" r:id="rId59"/>
    <p:sldId id="369" r:id="rId60"/>
    <p:sldId id="370" r:id="rId61"/>
    <p:sldId id="371" r:id="rId62"/>
    <p:sldId id="386" r:id="rId63"/>
    <p:sldId id="412" r:id="rId64"/>
    <p:sldId id="423" r:id="rId65"/>
    <p:sldId id="372" r:id="rId66"/>
    <p:sldId id="382" r:id="rId67"/>
    <p:sldId id="381" r:id="rId68"/>
    <p:sldId id="374" r:id="rId69"/>
    <p:sldId id="375" r:id="rId70"/>
    <p:sldId id="376" r:id="rId71"/>
    <p:sldId id="404" r:id="rId72"/>
    <p:sldId id="379" r:id="rId73"/>
    <p:sldId id="377" r:id="rId74"/>
    <p:sldId id="378" r:id="rId75"/>
    <p:sldId id="380" r:id="rId76"/>
    <p:sldId id="387" r:id="rId77"/>
    <p:sldId id="392" r:id="rId78"/>
    <p:sldId id="385" r:id="rId79"/>
    <p:sldId id="416" r:id="rId80"/>
    <p:sldId id="421" r:id="rId81"/>
    <p:sldId id="393" r:id="rId82"/>
    <p:sldId id="384" r:id="rId83"/>
    <p:sldId id="424" r:id="rId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99" d="100"/>
          <a:sy n="99" d="100"/>
        </p:scale>
        <p:origin x="1800"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diagrams/_rels/data6.xml.rels><?xml version="1.0" encoding="UTF-8" standalone="yes"?>
<Relationships xmlns="http://schemas.openxmlformats.org/package/2006/relationships"><Relationship Id="rId1" Type="http://schemas.openxmlformats.org/officeDocument/2006/relationships/image" Target="../media/image51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9/12/2022</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9/12/2022</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9/12/2022</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1.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hyperlink" Target="https://en.wikipedia.org/wiki/A*_search_algorithm" TargetMode="Externa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8" Type="http://schemas.openxmlformats.org/officeDocument/2006/relationships/hyperlink" Target="https://en.wikipedia.org/wiki/A*_search_algorithm" TargetMode="External"/><Relationship Id="rId3" Type="http://schemas.openxmlformats.org/officeDocument/2006/relationships/image" Target="../media/image61.png"/><Relationship Id="rId7"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6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1336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from smallest to largest.</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a:t>
            </a:r>
            <a:r>
              <a:rPr lang="en-US" sz="2000" b="1" dirty="0"/>
              <a:t>LIFO</a:t>
            </a:r>
            <a:r>
              <a:rPr lang="en-US" sz="2000" dirty="0"/>
              <a:t>)</a:t>
            </a:r>
          </a:p>
          <a:p>
            <a:r>
              <a:rPr lang="en-US" sz="2000" b="1" dirty="0"/>
              <a:t>Cycle Checking</a:t>
            </a:r>
            <a:r>
              <a:rPr lang="en-US" sz="2000" dirty="0"/>
              <a:t>: No reached data structure! 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a:t>
                </a:r>
                <a:r>
                  <a:rPr lang="en-US" sz="2400" dirty="0">
                    <a:solidFill>
                      <a:srgbClr val="FF0000"/>
                    </a:solidFill>
                  </a:rPr>
                  <a:t>(if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6132555" cy="2406837"/>
            <a:chOff x="2590800" y="3460563"/>
            <a:chExt cx="41910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26" name="Oval 25"/>
            <p:cNvSpPr/>
            <p:nvPr/>
          </p:nvSpPr>
          <p:spPr>
            <a:xfrm>
              <a:off x="2590800" y="4800600"/>
              <a:ext cx="304800" cy="304800"/>
            </a:xfrm>
            <a:prstGeom prst="ellipse">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G</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32" idx="3"/>
              <a:endCxn id="26" idx="7"/>
            </p:cNvCxnSpPr>
            <p:nvPr/>
          </p:nvCxnSpPr>
          <p:spPr>
            <a:xfrm flipH="1">
              <a:off x="2850963" y="4527363"/>
              <a:ext cx="622674" cy="31787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32" idx="5"/>
              <a:endCxn id="35" idx="1"/>
            </p:cNvCxnSpPr>
            <p:nvPr/>
          </p:nvCxnSpPr>
          <p:spPr>
            <a:xfrm>
              <a:off x="3689163" y="4527363"/>
              <a:ext cx="622674" cy="31787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5" name="Oval 34"/>
            <p:cNvSpPr/>
            <p:nvPr/>
          </p:nvSpPr>
          <p:spPr>
            <a:xfrm>
              <a:off x="4267200" y="4800600"/>
              <a:ext cx="304800" cy="304800"/>
            </a:xfrm>
            <a:prstGeom prst="ellipse">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F</a:t>
              </a:r>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3571875" y="1600200"/>
                <a:ext cx="1752600"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3571875" y="1600200"/>
                <a:ext cx="1752600" cy="369332"/>
              </a:xfrm>
              <a:prstGeom prst="rect">
                <a:avLst/>
              </a:prstGeom>
              <a:blipFill>
                <a:blip r:embed="rId3"/>
                <a:stretch>
                  <a:fillRect l="-3136"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603710" y="5234666"/>
            <a:ext cx="3232231" cy="646331"/>
          </a:xfrm>
          <a:prstGeom prst="rect">
            <a:avLst/>
          </a:prstGeom>
          <a:noFill/>
        </p:spPr>
        <p:txBody>
          <a:bodyPr wrap="none" rtlCol="0">
            <a:spAutoFit/>
          </a:bodyPr>
          <a:lstStyle/>
          <a:p>
            <a:pPr algn="ctr"/>
            <a:r>
              <a:rPr lang="en-US" dirty="0"/>
              <a:t>Greedy best-first will go this way</a:t>
            </a:r>
            <a:br>
              <a:rPr lang="en-US" dirty="0"/>
            </a:br>
            <a:r>
              <a:rPr lang="en-US" dirty="0"/>
              <a:t>and never reconsider!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198252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2586037" y="1349158"/>
                <a:ext cx="3971926"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a:t>
                </a:r>
                <a:br>
                  <a:rPr lang="en-US" dirty="0"/>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2586037" y="1349158"/>
                <a:ext cx="3971926" cy="646331"/>
              </a:xfrm>
              <a:prstGeom prst="rect">
                <a:avLst/>
              </a:prstGeom>
              <a:blipFill>
                <a:blip r:embed="rId3"/>
                <a:stretch>
                  <a:fillRect l="-1227"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1">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has to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42096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420965"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54781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a:latin typeface="Cambria Math" panose="02040503050406030204" pitchFamily="18" charset="0"/>
                        </a:rPr>
                        <m:t>𝑓</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 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547813"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6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232"/>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34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Other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7"/>
          <a:srcRect l="41851" t="37215" r="41667" b="32421"/>
          <a:stretch/>
        </p:blipFill>
        <p:spPr>
          <a:xfrm>
            <a:off x="33528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8"/>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80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a:t>
            </a:r>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10215</TotalTime>
  <Words>5607</Words>
  <Application>Microsoft Office PowerPoint</Application>
  <PresentationFormat>On-screen Show (4:3)</PresentationFormat>
  <Paragraphs>819</Paragraphs>
  <Slides>83</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115</cp:revision>
  <dcterms:created xsi:type="dcterms:W3CDTF">2020-09-15T14:04:03Z</dcterms:created>
  <dcterms:modified xsi:type="dcterms:W3CDTF">2022-09-12T15:31:59Z</dcterms:modified>
</cp:coreProperties>
</file>